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3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aniel.chauss@nih.gov" TargetMode="External"/><Relationship Id="rId5" Type="http://schemas.openxmlformats.org/officeDocument/2006/relationships/hyperlink" Target="mailto:milton.x.muldrow@wilmu.edu" TargetMode="External"/><Relationship Id="rId4" Type="http://schemas.openxmlformats.org/officeDocument/2006/relationships/hyperlink" Target="mailto:skidwell001@my.wilm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ral plants and corals under water&#10;&#10;Description automatically generated">
            <a:extLst>
              <a:ext uri="{FF2B5EF4-FFF2-40B4-BE49-F238E27FC236}">
                <a16:creationId xmlns:a16="http://schemas.microsoft.com/office/drawing/2014/main" id="{BFB450D4-B187-6856-0DF0-A37B26FBC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2A0B2-69C7-DA5C-BC6B-F3FCDF4D9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95" y="609600"/>
            <a:ext cx="10754330" cy="281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Discovering the Structure, Function, and Evolution of Sirtuins and Associated Proteins in </a:t>
            </a:r>
            <a:r>
              <a:rPr lang="en-US" sz="3600" dirty="0" err="1"/>
              <a:t>Aiptasia</a:t>
            </a:r>
            <a:r>
              <a:rPr lang="en-US" sz="3600" dirty="0"/>
              <a:t>: A Deep Learning and Integrative Genomics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5B6BE-489F-02EB-14BC-144FE867D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145" y="4037500"/>
            <a:ext cx="9154130" cy="2563326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l"/>
            <a:r>
              <a:rPr lang="en-US" sz="1800" dirty="0">
                <a:solidFill>
                  <a:schemeClr val="tx2"/>
                </a:solidFill>
              </a:rPr>
              <a:t>Student: Samantha Kidwell</a:t>
            </a:r>
          </a:p>
          <a:p>
            <a:pPr algn="l"/>
            <a:r>
              <a:rPr lang="en-US" sz="1800" dirty="0">
                <a:solidFill>
                  <a:schemeClr val="tx2"/>
                </a:solidFill>
              </a:rPr>
              <a:t>			</a:t>
            </a:r>
            <a:r>
              <a:rPr lang="en-US" sz="1800" dirty="0">
                <a:solidFill>
                  <a:schemeClr val="tx2"/>
                </a:solidFill>
                <a:hlinkClick r:id="rId4"/>
              </a:rPr>
              <a:t>skidwell001@my.wilmu.edu</a:t>
            </a:r>
            <a:endParaRPr lang="en-US" sz="1800" dirty="0">
              <a:solidFill>
                <a:schemeClr val="tx2"/>
              </a:solidFill>
            </a:endParaRPr>
          </a:p>
          <a:p>
            <a:pPr algn="l"/>
            <a:r>
              <a:rPr lang="en-US" sz="1800" dirty="0">
                <a:solidFill>
                  <a:schemeClr val="tx2"/>
                </a:solidFill>
              </a:rPr>
              <a:t>Mentors: Milton Muldrow Jr., PhD</a:t>
            </a:r>
          </a:p>
          <a:p>
            <a:pPr algn="l"/>
            <a:r>
              <a:rPr lang="en-US" sz="1800" dirty="0">
                <a:solidFill>
                  <a:schemeClr val="tx2"/>
                </a:solidFill>
              </a:rPr>
              <a:t>			</a:t>
            </a:r>
            <a:r>
              <a:rPr lang="en-US" sz="1800" dirty="0">
                <a:solidFill>
                  <a:schemeClr val="tx2"/>
                </a:solidFill>
                <a:hlinkClick r:id="rId5"/>
              </a:rPr>
              <a:t>milton.x.muldrow@wilmu.edu</a:t>
            </a:r>
            <a:endParaRPr lang="en-US" sz="1800" dirty="0">
              <a:solidFill>
                <a:schemeClr val="tx2"/>
              </a:solidFill>
            </a:endParaRPr>
          </a:p>
          <a:p>
            <a:pPr algn="l"/>
            <a:r>
              <a:rPr lang="en-US" sz="1800" dirty="0">
                <a:solidFill>
                  <a:schemeClr val="tx2"/>
                </a:solidFill>
              </a:rPr>
              <a:t>	       Daniel </a:t>
            </a:r>
            <a:r>
              <a:rPr lang="en-US" sz="1800" dirty="0" err="1">
                <a:solidFill>
                  <a:schemeClr val="tx2"/>
                </a:solidFill>
              </a:rPr>
              <a:t>Chauss</a:t>
            </a:r>
            <a:endParaRPr lang="en-US" sz="1800" dirty="0">
              <a:solidFill>
                <a:schemeClr val="tx2"/>
              </a:solidFill>
            </a:endParaRPr>
          </a:p>
          <a:p>
            <a:pPr algn="l"/>
            <a:r>
              <a:rPr lang="en-US" sz="1800" dirty="0">
                <a:solidFill>
                  <a:schemeClr val="tx2"/>
                </a:solidFill>
              </a:rPr>
              <a:t>			</a:t>
            </a:r>
            <a:r>
              <a:rPr lang="en-US" sz="1800" dirty="0">
                <a:solidFill>
                  <a:schemeClr val="tx2"/>
                </a:solidFill>
                <a:hlinkClick r:id="rId6"/>
              </a:rPr>
              <a:t>daniel.chauss@nih.gov</a:t>
            </a:r>
            <a:endParaRPr lang="en-US" sz="1800" dirty="0">
              <a:solidFill>
                <a:schemeClr val="tx2"/>
              </a:solidFill>
            </a:endParaRPr>
          </a:p>
          <a:p>
            <a:pPr algn="l"/>
            <a:r>
              <a:rPr lang="en-US" sz="1800" dirty="0">
                <a:solidFill>
                  <a:schemeClr val="tx2"/>
                </a:solidFill>
              </a:rPr>
              <a:t>Researcher: Milton Muldrow Jr., PhD</a:t>
            </a:r>
          </a:p>
          <a:p>
            <a:pPr algn="l"/>
            <a:r>
              <a:rPr lang="en-US" sz="1800" dirty="0">
                <a:solidFill>
                  <a:schemeClr val="tx2"/>
                </a:solidFill>
              </a:rPr>
              <a:t>			</a:t>
            </a:r>
            <a:r>
              <a:rPr lang="en-US" sz="1800" dirty="0">
                <a:solidFill>
                  <a:schemeClr val="tx2"/>
                </a:solidFill>
                <a:hlinkClick r:id="rId5"/>
              </a:rPr>
              <a:t>milton.x.muldrow@wilmu.edu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96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6DB2-2A3B-E1D9-B488-C0C47E8D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600"/>
            <a:ext cx="5844759" cy="970450"/>
          </a:xfrm>
        </p:spPr>
        <p:txBody>
          <a:bodyPr>
            <a:normAutofit/>
          </a:bodyPr>
          <a:lstStyle/>
          <a:p>
            <a:r>
              <a:rPr lang="en-US" dirty="0"/>
              <a:t>Abstract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6C5BFD-68CB-4D38-8260-03F979228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5" name="Picture 4" descr="A dna structure with lines and symbols&#10;&#10;Description automatically generated">
            <a:extLst>
              <a:ext uri="{FF2B5EF4-FFF2-40B4-BE49-F238E27FC236}">
                <a16:creationId xmlns:a16="http://schemas.microsoft.com/office/drawing/2014/main" id="{45D1FC0D-421C-9A6E-4941-A1071E91C8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79" r="18089" b="-1"/>
          <a:stretch/>
        </p:blipFill>
        <p:spPr>
          <a:xfrm>
            <a:off x="632815" y="643465"/>
            <a:ext cx="4003193" cy="510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C1377-82CF-5062-9296-4D425E080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472" y="1828801"/>
            <a:ext cx="5844760" cy="3866048"/>
          </a:xfrm>
        </p:spPr>
        <p:txBody>
          <a:bodyPr anchor="ctr">
            <a:normAutofit/>
          </a:bodyPr>
          <a:lstStyle/>
          <a:p>
            <a:pPr marL="36900" indent="0">
              <a:buNone/>
            </a:pPr>
            <a:r>
              <a:rPr lang="en-US" dirty="0"/>
              <a:t>Gain a deeper knowledge of coral biology through protein folding using AI technology and high-performance computing. By using these technologies, it will allow for a more precise understanding of attachment sites of Sirtuin proteins in multiple species of coral that could lead to answers to underlying mechanisms of coral bleaching. </a:t>
            </a:r>
          </a:p>
        </p:txBody>
      </p:sp>
    </p:spTree>
    <p:extLst>
      <p:ext uri="{BB962C8B-B14F-4D97-AF65-F5344CB8AC3E}">
        <p14:creationId xmlns:p14="http://schemas.microsoft.com/office/powerpoint/2010/main" val="20253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B85C-8C9A-0EFA-EF1C-6EC17F934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2F0C1-A58C-BAC1-3B7A-64C3A1106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dirty="0"/>
              <a:t>Examine potential protein interactions (e.g., NAD+). Become familiar with AlphaFold and </a:t>
            </a:r>
            <a:r>
              <a:rPr lang="en-US" dirty="0" err="1"/>
              <a:t>ColabFold</a:t>
            </a:r>
            <a:r>
              <a:rPr lang="en-US" dirty="0"/>
              <a:t>, RCSB Protein Data Bank, and </a:t>
            </a:r>
            <a:r>
              <a:rPr lang="en-US" dirty="0" err="1"/>
              <a:t>ChimeraX</a:t>
            </a:r>
            <a:r>
              <a:rPr lang="en-US" dirty="0"/>
              <a:t>.</a:t>
            </a:r>
          </a:p>
        </p:txBody>
      </p:sp>
      <p:pic>
        <p:nvPicPr>
          <p:cNvPr id="14" name="Picture 13" descr="A screenshot of a video game&#10;&#10;Description automatically generated">
            <a:extLst>
              <a:ext uri="{FF2B5EF4-FFF2-40B4-BE49-F238E27FC236}">
                <a16:creationId xmlns:a16="http://schemas.microsoft.com/office/drawing/2014/main" id="{7DA6E55D-3317-FD87-BBAA-D3BFDECC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851" y="2848263"/>
            <a:ext cx="7105650" cy="32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9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8C52E-647C-A0A0-6811-47BB50BD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60" y="609599"/>
            <a:ext cx="5978072" cy="1200097"/>
          </a:xfrm>
        </p:spPr>
        <p:txBody>
          <a:bodyPr>
            <a:normAutofit/>
          </a:bodyPr>
          <a:lstStyle/>
          <a:p>
            <a:r>
              <a:rPr lang="en-US"/>
              <a:t>Research Goals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0057A-E504-4587-87BE-965552CC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5" y="965196"/>
            <a:ext cx="3685394" cy="4971787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aph of a graph showing a number of positions&#10;&#10;Description automatically generated with medium confidence">
            <a:extLst>
              <a:ext uri="{FF2B5EF4-FFF2-40B4-BE49-F238E27FC236}">
                <a16:creationId xmlns:a16="http://schemas.microsoft.com/office/drawing/2014/main" id="{9CE2680D-8E41-A0ED-DC70-1D2EC97DA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707" y="1126064"/>
            <a:ext cx="3300871" cy="2244591"/>
          </a:xfrm>
          <a:prstGeom prst="rect">
            <a:avLst/>
          </a:prstGeom>
        </p:spPr>
      </p:pic>
      <p:pic>
        <p:nvPicPr>
          <p:cNvPr id="5" name="Picture 4" descr="A graph of a mountain&#10;&#10;Description automatically generated with medium confidence">
            <a:extLst>
              <a:ext uri="{FF2B5EF4-FFF2-40B4-BE49-F238E27FC236}">
                <a16:creationId xmlns:a16="http://schemas.microsoft.com/office/drawing/2014/main" id="{D4416555-CB95-9041-DE42-F2EAD1331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332" y="3531522"/>
            <a:ext cx="3313621" cy="22532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3F99-3BE6-D8D7-1AC1-3620EDDDB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60" y="1938867"/>
            <a:ext cx="5978072" cy="3998116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en-US" dirty="0"/>
              <a:t>Compare protein functional sites across taxa (e.g., active and binding sites) to develop hypotheses regarding function.</a:t>
            </a:r>
          </a:p>
          <a:p>
            <a:endParaRPr lang="en-US" dirty="0"/>
          </a:p>
          <a:p>
            <a:pPr marL="36900" indent="0">
              <a:buNone/>
            </a:pPr>
            <a:r>
              <a:rPr lang="en-US" dirty="0"/>
              <a:t>Compare predicted sample sequence with actual sirtuin protein sequences of </a:t>
            </a:r>
            <a:r>
              <a:rPr lang="en-US" dirty="0" err="1"/>
              <a:t>Aiptaisa</a:t>
            </a:r>
            <a:r>
              <a:rPr lang="en-US" dirty="0"/>
              <a:t> Pallida received from Delaware INBRE.</a:t>
            </a:r>
          </a:p>
        </p:txBody>
      </p:sp>
    </p:spTree>
    <p:extLst>
      <p:ext uri="{BB962C8B-B14F-4D97-AF65-F5344CB8AC3E}">
        <p14:creationId xmlns:p14="http://schemas.microsoft.com/office/powerpoint/2010/main" val="286470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63BE2-6CC1-971E-69DA-3A2E63E3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/>
              <a:t>Research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CBB7C-440A-1486-BF27-523884D0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en-US" dirty="0"/>
              <a:t>Learn to use the DARWIN high performance computing system at the University of Delaware.</a:t>
            </a:r>
          </a:p>
          <a:p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C017A6-D2C2-4F47-93AD-640D4F29D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computer&#10;&#10;Description automatically generated">
            <a:extLst>
              <a:ext uri="{FF2B5EF4-FFF2-40B4-BE49-F238E27FC236}">
                <a16:creationId xmlns:a16="http://schemas.microsoft.com/office/drawing/2014/main" id="{AF3100EF-56BA-975E-984C-3AD4C21BF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0" y="1826094"/>
            <a:ext cx="5676236" cy="305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0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C692-017C-E924-7953-44911E072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600"/>
            <a:ext cx="5844759" cy="970450"/>
          </a:xfrm>
        </p:spPr>
        <p:txBody>
          <a:bodyPr>
            <a:normAutofit/>
          </a:bodyPr>
          <a:lstStyle/>
          <a:p>
            <a:r>
              <a:rPr lang="en-US"/>
              <a:t>Research Goals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6C5BFD-68CB-4D38-8260-03F979228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7" name="Picture 6" descr="A colorful lines on a black background&#10;&#10;Description automatically generated">
            <a:extLst>
              <a:ext uri="{FF2B5EF4-FFF2-40B4-BE49-F238E27FC236}">
                <a16:creationId xmlns:a16="http://schemas.microsoft.com/office/drawing/2014/main" id="{6BDD50F5-3A92-4025-3A84-E9B0EC53FC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75" r="26594" b="-2"/>
          <a:stretch/>
        </p:blipFill>
        <p:spPr>
          <a:xfrm>
            <a:off x="632815" y="643465"/>
            <a:ext cx="4003193" cy="510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56749-2727-F511-2337-D4C5FBF60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472" y="1828801"/>
            <a:ext cx="5844760" cy="3866048"/>
          </a:xfrm>
        </p:spPr>
        <p:txBody>
          <a:bodyPr anchor="ctr">
            <a:normAutofit/>
          </a:bodyPr>
          <a:lstStyle/>
          <a:p>
            <a:pPr marL="36900" indent="0">
              <a:buNone/>
            </a:pPr>
            <a:r>
              <a:rPr lang="en-US" dirty="0"/>
              <a:t>Utilize the DARWIN system for the integrative analysis of structural, functional and evolutionary data.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Utilize the DARWIN system to compare actual sequenced sirtuin proteins to predicted sample from AlphaFold and </a:t>
            </a:r>
            <a:r>
              <a:rPr lang="en-US" dirty="0" err="1"/>
              <a:t>ColabFold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71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3556</TotalTime>
  <Words>265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Calisto MT</vt:lpstr>
      <vt:lpstr>Wingdings 2</vt:lpstr>
      <vt:lpstr>Slate</vt:lpstr>
      <vt:lpstr>Discovering the Structure, Function, and Evolution of Sirtuins and Associated Proteins in Aiptasia: A Deep Learning and Integrative Genomics Approach</vt:lpstr>
      <vt:lpstr>Abstract</vt:lpstr>
      <vt:lpstr>Research Goals</vt:lpstr>
      <vt:lpstr>Research Goals</vt:lpstr>
      <vt:lpstr>Research Goals</vt:lpstr>
      <vt:lpstr>Research Goals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the Structure, Function, and Evolution of Sirtuins and Associated Proteins in Aiptasia: A Deep Learning and Integrative Genomics Approach</dc:title>
  <dc:creator>Samantha Kidwell</dc:creator>
  <cp:lastModifiedBy>Schwartz, Anita</cp:lastModifiedBy>
  <cp:revision>14</cp:revision>
  <dcterms:created xsi:type="dcterms:W3CDTF">2024-02-13T16:43:53Z</dcterms:created>
  <dcterms:modified xsi:type="dcterms:W3CDTF">2024-11-21T14:50:37Z</dcterms:modified>
</cp:coreProperties>
</file>