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8" r:id="rId5"/>
    <p:sldId id="287" r:id="rId6"/>
    <p:sldId id="286" r:id="rId7"/>
    <p:sldId id="285" r:id="rId8"/>
    <p:sldId id="279" r:id="rId9"/>
    <p:sldId id="280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05" autoAdjust="0"/>
  </p:normalViewPr>
  <p:slideViewPr>
    <p:cSldViewPr snapToGrid="0">
      <p:cViewPr varScale="1">
        <p:scale>
          <a:sx n="58" d="100"/>
          <a:sy n="58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0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7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70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47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4000" dirty="0"/>
              <a:t>Criminal Law Data Analysis – Puerto Rico 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r>
              <a:rPr lang="en-US" dirty="0"/>
              <a:t>Donnie Aikins</a:t>
            </a:r>
          </a:p>
          <a:p>
            <a:r>
              <a:rPr lang="en-US" i="1" dirty="0"/>
              <a:t>Presentation I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07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947450"/>
            <a:ext cx="3382832" cy="622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200" dirty="0"/>
              <a:t>Mentor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78" y="1606317"/>
            <a:ext cx="3382831" cy="118533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Carlos Paniagua, Salve Regina University</a:t>
            </a:r>
          </a:p>
          <a:p>
            <a:pPr algn="l"/>
            <a:r>
              <a:rPr lang="en-US" i="1" dirty="0"/>
              <a:t>carlos.paniaguamejia@salve.edu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r="29546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ED4726-9548-4513-9ACA-FB9F2DE76F7B}"/>
              </a:ext>
            </a:extLst>
          </p:cNvPr>
          <p:cNvSpPr txBox="1">
            <a:spLocks/>
          </p:cNvSpPr>
          <p:nvPr/>
        </p:nvSpPr>
        <p:spPr>
          <a:xfrm>
            <a:off x="7947377" y="3791846"/>
            <a:ext cx="3382832" cy="6222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200" dirty="0"/>
              <a:t>Researcher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E5651E-E904-4997-9EA6-9D1A9AC66B43}"/>
              </a:ext>
            </a:extLst>
          </p:cNvPr>
          <p:cNvSpPr txBox="1">
            <a:spLocks/>
          </p:cNvSpPr>
          <p:nvPr/>
        </p:nvSpPr>
        <p:spPr>
          <a:xfrm>
            <a:off x="7947378" y="4450713"/>
            <a:ext cx="3382831" cy="11853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Diego Alcala, </a:t>
            </a:r>
            <a:r>
              <a:rPr lang="en-US" dirty="0" err="1"/>
              <a:t>Defensoría</a:t>
            </a:r>
            <a:r>
              <a:rPr lang="en-US" dirty="0"/>
              <a:t> Legal</a:t>
            </a:r>
          </a:p>
          <a:p>
            <a:pPr algn="l"/>
            <a:r>
              <a:rPr lang="en-US" i="1" dirty="0"/>
              <a:t>dalcala@defensorialegal.com</a:t>
            </a:r>
          </a:p>
        </p:txBody>
      </p:sp>
    </p:spTree>
    <p:extLst>
      <p:ext uri="{BB962C8B-B14F-4D97-AF65-F5344CB8AC3E}">
        <p14:creationId xmlns:p14="http://schemas.microsoft.com/office/powerpoint/2010/main" val="293139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4639-C640-4BDC-A11F-F0B3DDB2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Criminal Law Data Analysis – Puerto Rico Edition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7309-B016-4BD2-8B19-DD2F435C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United States District Court of Puerto Rico</a:t>
            </a:r>
          </a:p>
          <a:p>
            <a:pPr lvl="1"/>
            <a:r>
              <a:rPr lang="en-US" dirty="0"/>
              <a:t>Puerto Rico Association of Criminal Defense Lawyers (compiled documents via PACER System)</a:t>
            </a:r>
          </a:p>
          <a:p>
            <a:r>
              <a:rPr lang="en-US" sz="2400" dirty="0"/>
              <a:t>Visualizations</a:t>
            </a:r>
          </a:p>
          <a:p>
            <a:pPr lvl="1"/>
            <a:r>
              <a:rPr lang="en-US" sz="2200" dirty="0"/>
              <a:t>length of time that the case is "open" </a:t>
            </a:r>
          </a:p>
          <a:p>
            <a:pPr lvl="1"/>
            <a:r>
              <a:rPr lang="en-US" sz="2200" dirty="0"/>
              <a:t>% of persons represented by a court-appointed attorney</a:t>
            </a:r>
          </a:p>
          <a:p>
            <a:pPr lvl="1"/>
            <a:r>
              <a:rPr lang="en-US" sz="2200" dirty="0"/>
              <a:t>average length of sentences</a:t>
            </a:r>
          </a:p>
          <a:p>
            <a:pPr lvl="1"/>
            <a:r>
              <a:rPr lang="en-US" sz="2200" dirty="0"/>
              <a:t>etc..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Goals &amp; Timeframe	</a:t>
            </a:r>
          </a:p>
        </p:txBody>
      </p:sp>
      <p:sp>
        <p:nvSpPr>
          <p:cNvPr id="6" name="Oval 5" hidden="1">
            <a:extLst>
              <a:ext uri="{FF2B5EF4-FFF2-40B4-BE49-F238E27FC236}">
                <a16:creationId xmlns:a16="http://schemas.microsoft.com/office/drawing/2014/main" id="{A4806719-D0DC-41A7-B34D-3B975DD2A46F}"/>
              </a:ext>
            </a:extLst>
          </p:cNvPr>
          <p:cNvSpPr/>
          <p:nvPr/>
        </p:nvSpPr>
        <p:spPr>
          <a:xfrm>
            <a:off x="3349128" y="1321153"/>
            <a:ext cx="1795749" cy="5177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E7EE36-0243-4204-B0BD-158CE781BBBC}"/>
              </a:ext>
            </a:extLst>
          </p:cNvPr>
          <p:cNvSpPr txBox="1">
            <a:spLocks/>
          </p:cNvSpPr>
          <p:nvPr/>
        </p:nvSpPr>
        <p:spPr>
          <a:xfrm>
            <a:off x="6900493" y="1732449"/>
            <a:ext cx="4403596" cy="500523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Project Goals</a:t>
            </a:r>
            <a:endParaRPr lang="en-US" sz="2200" dirty="0"/>
          </a:p>
          <a:p>
            <a:pPr lvl="1"/>
            <a:r>
              <a:rPr lang="en-US" sz="2200" dirty="0"/>
              <a:t>Visualization of Dockets &amp; Indictments</a:t>
            </a:r>
          </a:p>
          <a:p>
            <a:pPr lvl="1"/>
            <a:r>
              <a:rPr lang="en-US" sz="2200" dirty="0"/>
              <a:t>Analysis of trends amongst supreme court reports</a:t>
            </a:r>
          </a:p>
          <a:p>
            <a:r>
              <a:rPr lang="en-US" sz="2400" dirty="0"/>
              <a:t>Timeframe</a:t>
            </a:r>
          </a:p>
          <a:p>
            <a:pPr lvl="1"/>
            <a:r>
              <a:rPr lang="en-US" sz="2200" dirty="0"/>
              <a:t>Start Date: 10/01/2021</a:t>
            </a:r>
          </a:p>
          <a:p>
            <a:pPr lvl="1"/>
            <a:r>
              <a:rPr lang="en-US" sz="2200" dirty="0"/>
              <a:t>End Date: 03/31/2022</a:t>
            </a:r>
          </a:p>
          <a:p>
            <a:pPr marL="450000" lvl="1" indent="0">
              <a:buFont typeface="Wingdings 2" charset="2"/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63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Docket Sheets	</a:t>
            </a:r>
          </a:p>
        </p:txBody>
      </p:sp>
      <p:sp>
        <p:nvSpPr>
          <p:cNvPr id="6" name="Oval 5" hidden="1">
            <a:extLst>
              <a:ext uri="{FF2B5EF4-FFF2-40B4-BE49-F238E27FC236}">
                <a16:creationId xmlns:a16="http://schemas.microsoft.com/office/drawing/2014/main" id="{A4806719-D0DC-41A7-B34D-3B975DD2A46F}"/>
              </a:ext>
            </a:extLst>
          </p:cNvPr>
          <p:cNvSpPr/>
          <p:nvPr/>
        </p:nvSpPr>
        <p:spPr>
          <a:xfrm>
            <a:off x="3349128" y="1321153"/>
            <a:ext cx="1795749" cy="5177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2400" dirty="0"/>
              <a:t>Variables of analysis</a:t>
            </a:r>
          </a:p>
          <a:p>
            <a:pPr lvl="1"/>
            <a:r>
              <a:rPr lang="en-US" sz="2200" dirty="0"/>
              <a:t>Dates [start, end]</a:t>
            </a:r>
          </a:p>
          <a:p>
            <a:pPr lvl="1"/>
            <a:r>
              <a:rPr lang="en-US" sz="2200" dirty="0"/>
              <a:t>Case Number</a:t>
            </a:r>
          </a:p>
          <a:p>
            <a:pPr lvl="1"/>
            <a:r>
              <a:rPr lang="en-US" sz="2200" dirty="0"/>
              <a:t>Case Title </a:t>
            </a:r>
            <a:r>
              <a:rPr lang="en-US" sz="2200" dirty="0" err="1"/>
              <a:t>etc</a:t>
            </a:r>
            <a:r>
              <a:rPr lang="en-US" sz="2200" dirty="0"/>
              <a:t>…</a:t>
            </a:r>
          </a:p>
          <a:p>
            <a:r>
              <a:rPr lang="en-US" sz="2400" dirty="0"/>
              <a:t>Structure of Data</a:t>
            </a:r>
          </a:p>
          <a:p>
            <a:pPr lvl="1"/>
            <a:r>
              <a:rPr lang="en-US" sz="2200" dirty="0"/>
              <a:t>CSV/XML file</a:t>
            </a:r>
          </a:p>
          <a:p>
            <a:pPr marL="4500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BBE01-272E-435C-8632-62F318F22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001" y="579304"/>
            <a:ext cx="6113626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Exploratory Analysis of Length of Cases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2400" dirty="0"/>
              <a:t>Initial Decision </a:t>
            </a:r>
          </a:p>
          <a:p>
            <a:pPr lvl="1"/>
            <a:r>
              <a:rPr lang="en-US" sz="2000" dirty="0"/>
              <a:t>Extract information from all docket sheets</a:t>
            </a:r>
          </a:p>
          <a:p>
            <a:pPr lvl="1"/>
            <a:r>
              <a:rPr lang="en-US" sz="2000" dirty="0"/>
              <a:t>Structure into csv file </a:t>
            </a:r>
          </a:p>
          <a:p>
            <a:pPr lvl="1"/>
            <a:r>
              <a:rPr lang="en-US" sz="2000" dirty="0"/>
              <a:t>Headers: Case Number, Start Date, </a:t>
            </a:r>
            <a:r>
              <a:rPr lang="en-US" sz="2000" dirty="0">
                <a:solidFill>
                  <a:srgbClr val="FF0000"/>
                </a:solidFill>
              </a:rPr>
              <a:t>End Date</a:t>
            </a:r>
          </a:p>
          <a:p>
            <a:r>
              <a:rPr lang="en-US" sz="2200" dirty="0"/>
              <a:t>Python</a:t>
            </a:r>
          </a:p>
          <a:p>
            <a:pPr lvl="1"/>
            <a:r>
              <a:rPr lang="en-US" sz="2000" dirty="0"/>
              <a:t>Pandas, </a:t>
            </a:r>
            <a:r>
              <a:rPr lang="en-US" sz="2000" dirty="0" err="1">
                <a:solidFill>
                  <a:srgbClr val="FF0000"/>
                </a:solidFill>
              </a:rPr>
              <a:t>Textract</a:t>
            </a:r>
            <a:r>
              <a:rPr lang="en-US" sz="2000" dirty="0">
                <a:solidFill>
                  <a:schemeClr val="tx1"/>
                </a:solidFill>
              </a:rPr>
              <a:t>, Pyplot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</a:rPr>
              <a:t>GitHub</a:t>
            </a:r>
          </a:p>
          <a:p>
            <a:endParaRPr lang="en-US" sz="2400" dirty="0"/>
          </a:p>
        </p:txBody>
      </p:sp>
      <p:pic>
        <p:nvPicPr>
          <p:cNvPr id="1026" name="Picture 2" descr="Python Pandas Pro – Session Two – Selection on Data Frames | Python-bloggers">
            <a:extLst>
              <a:ext uri="{FF2B5EF4-FFF2-40B4-BE49-F238E27FC236}">
                <a16:creationId xmlns:a16="http://schemas.microsoft.com/office/drawing/2014/main" id="{6108BBD3-728E-4396-A9DA-3C2583C6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6227"/>
            <a:ext cx="2060626" cy="8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ting Line Plots and Pie Charts with Python's Matplotlib Library - Ehi Kioya">
            <a:extLst>
              <a:ext uri="{FF2B5EF4-FFF2-40B4-BE49-F238E27FC236}">
                <a16:creationId xmlns:a16="http://schemas.microsoft.com/office/drawing/2014/main" id="{CB7FF5E4-7616-4C5A-BBF7-203CA138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79" y="6166576"/>
            <a:ext cx="2296099" cy="5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E66D2-FE60-440C-987A-BB858C2C1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17" y="35241"/>
            <a:ext cx="5908522" cy="1822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0BD4D-3F2C-486B-B378-C1A868AA43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313" y="1893314"/>
            <a:ext cx="4278942" cy="42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Results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Length of cases per Judge</a:t>
            </a:r>
            <a:endParaRPr lang="en-US" sz="2200" dirty="0"/>
          </a:p>
          <a:p>
            <a:pPr lvl="1"/>
            <a:r>
              <a:rPr lang="en-US" sz="2000" dirty="0"/>
              <a:t>Cleveland Dot Plot</a:t>
            </a:r>
          </a:p>
          <a:p>
            <a:pPr lvl="2"/>
            <a:r>
              <a:rPr lang="en-US" sz="1700" dirty="0"/>
              <a:t>X axis: Year {month included depending on short cases}</a:t>
            </a:r>
          </a:p>
          <a:p>
            <a:pPr lvl="2"/>
            <a:r>
              <a:rPr lang="en-US" sz="1700" dirty="0"/>
              <a:t>Y axis: Number of cases</a:t>
            </a:r>
          </a:p>
          <a:p>
            <a:r>
              <a:rPr lang="en-US" sz="2200" dirty="0"/>
              <a:t>Aida M. Delgado Colon had the most cases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</a:rPr>
              <a:t>Why? More variable exploration?</a:t>
            </a:r>
          </a:p>
          <a:p>
            <a:r>
              <a:rPr lang="en-US" sz="2200" dirty="0"/>
              <a:t>Distribution of cases not evenly spread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8825-37F3-4B7B-8D49-1EEB05300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43" y="3429000"/>
            <a:ext cx="4972341" cy="344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F8230-475E-40A4-B661-C27EEA437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03" y="-70281"/>
            <a:ext cx="5117820" cy="34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Further Analysis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/>
              <a:t>Goals for Next Month</a:t>
            </a:r>
          </a:p>
          <a:p>
            <a:pPr lvl="1"/>
            <a:r>
              <a:rPr lang="en-US" sz="2200" dirty="0"/>
              <a:t>More variable analysis</a:t>
            </a:r>
          </a:p>
          <a:p>
            <a:pPr lvl="2"/>
            <a:r>
              <a:rPr lang="en-US" sz="1900" dirty="0"/>
              <a:t>Judge Code, Defendant &amp; Sentence</a:t>
            </a:r>
          </a:p>
          <a:p>
            <a:pPr lvl="1"/>
            <a:r>
              <a:rPr lang="en-US" sz="2200" dirty="0"/>
              <a:t>Explore modelling</a:t>
            </a:r>
          </a:p>
          <a:p>
            <a:pPr lvl="1"/>
            <a:r>
              <a:rPr lang="en-US" sz="2200" dirty="0"/>
              <a:t>Statistical testing</a:t>
            </a:r>
            <a:endParaRPr lang="en-US" sz="2400" dirty="0"/>
          </a:p>
          <a:p>
            <a:r>
              <a:rPr lang="en-US" sz="2400" dirty="0"/>
              <a:t>Modelling</a:t>
            </a:r>
          </a:p>
          <a:p>
            <a:pPr lvl="1"/>
            <a:r>
              <a:rPr lang="en-US" sz="2200" dirty="0"/>
              <a:t>Is Judge X likely to do Y for future cases? </a:t>
            </a:r>
            <a:r>
              <a:rPr lang="en-US" sz="2200" dirty="0">
                <a:solidFill>
                  <a:srgbClr val="FFC000"/>
                </a:solidFill>
              </a:rPr>
              <a:t>Random Forest Model?</a:t>
            </a:r>
          </a:p>
          <a:p>
            <a:r>
              <a:rPr lang="en-US" sz="2400" dirty="0"/>
              <a:t>Statistical testing</a:t>
            </a:r>
          </a:p>
          <a:p>
            <a:pPr lvl="1"/>
            <a:r>
              <a:rPr lang="en-US" sz="2200" dirty="0"/>
              <a:t>Chi Squared</a:t>
            </a:r>
          </a:p>
          <a:p>
            <a:pPr lvl="1"/>
            <a:r>
              <a:rPr lang="en-US" sz="2200" dirty="0"/>
              <a:t>ANOVA</a:t>
            </a:r>
          </a:p>
          <a:p>
            <a:endParaRPr lang="en-US" sz="2400" dirty="0"/>
          </a:p>
        </p:txBody>
      </p:sp>
      <p:pic>
        <p:nvPicPr>
          <p:cNvPr id="2050" name="Picture 2" descr="Why Choose Random Forest and Not Decision Trees – Towards AI — The Best of Tech, Science, and ...">
            <a:extLst>
              <a:ext uri="{FF2B5EF4-FFF2-40B4-BE49-F238E27FC236}">
                <a16:creationId xmlns:a16="http://schemas.microsoft.com/office/drawing/2014/main" id="{04AAB2DB-2D52-42F7-8428-B60C71AA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" y="1094825"/>
            <a:ext cx="5262620" cy="35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nking brain machine vector clipart image - Free stock photo - Public Domain photo - CC0 Images">
            <a:extLst>
              <a:ext uri="{FF2B5EF4-FFF2-40B4-BE49-F238E27FC236}">
                <a16:creationId xmlns:a16="http://schemas.microsoft.com/office/drawing/2014/main" id="{4FC5BB4A-2CF0-4461-96C6-AEE92842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44" y="5900450"/>
            <a:ext cx="847381" cy="8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2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24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8000" dirty="0"/>
              <a:t>Feedback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Questions?</a:t>
            </a:r>
          </a:p>
          <a:p>
            <a:pPr algn="ctr"/>
            <a:r>
              <a:rPr lang="en-US" sz="5400" dirty="0"/>
              <a:t>Suggestions?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6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{7E39307F-2410-4EBC-BD62-B4416D5CEDFA}tf55705232_win32</Template>
  <TotalTime>234</TotalTime>
  <Words>283</Words>
  <Application>Microsoft Office PowerPoint</Application>
  <PresentationFormat>Widescreen</PresentationFormat>
  <Paragraphs>69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Goudy Old Style</vt:lpstr>
      <vt:lpstr>Segoe UI</vt:lpstr>
      <vt:lpstr>Wingdings 2</vt:lpstr>
      <vt:lpstr>SlateVTI</vt:lpstr>
      <vt:lpstr>Criminal Law Data Analysis – Puerto Rico Edition</vt:lpstr>
      <vt:lpstr>Mentor</vt:lpstr>
      <vt:lpstr>Criminal Law Data Analysis – Puerto Rico Edition</vt:lpstr>
      <vt:lpstr>Goals &amp; Timeframe </vt:lpstr>
      <vt:lpstr>Docket Sheets </vt:lpstr>
      <vt:lpstr>Exploratory Analysis of Length of Cases </vt:lpstr>
      <vt:lpstr>Results </vt:lpstr>
      <vt:lpstr>Further Analysis </vt:lpstr>
      <vt:lpstr>Feedback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Law Data Analysis – Puerto Rico Edition</dc:title>
  <dc:creator>Donnie Y. Aikins</dc:creator>
  <cp:lastModifiedBy>Donnie Y. Aikins</cp:lastModifiedBy>
  <cp:revision>13</cp:revision>
  <dcterms:created xsi:type="dcterms:W3CDTF">2021-11-06T02:05:13Z</dcterms:created>
  <dcterms:modified xsi:type="dcterms:W3CDTF">2021-11-10T20:11:38Z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